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0" r:id="rId4"/>
    <p:sldId id="270" r:id="rId5"/>
    <p:sldId id="271" r:id="rId6"/>
    <p:sldId id="272" r:id="rId7"/>
    <p:sldId id="274" r:id="rId8"/>
    <p:sldId id="275" r:id="rId9"/>
    <p:sldId id="276" r:id="rId10"/>
    <p:sldId id="277" r:id="rId11"/>
    <p:sldId id="278" r:id="rId12"/>
    <p:sldId id="279" r:id="rId13"/>
    <p:sldId id="273" r:id="rId14"/>
    <p:sldId id="263" r:id="rId15"/>
    <p:sldId id="281" r:id="rId16"/>
    <p:sldId id="264" r:id="rId17"/>
    <p:sldId id="265" r:id="rId18"/>
    <p:sldId id="282" r:id="rId19"/>
    <p:sldId id="286" r:id="rId20"/>
    <p:sldId id="283" r:id="rId21"/>
    <p:sldId id="287" r:id="rId22"/>
    <p:sldId id="288" r:id="rId23"/>
    <p:sldId id="284" r:id="rId24"/>
    <p:sldId id="290" r:id="rId25"/>
    <p:sldId id="285" r:id="rId26"/>
    <p:sldId id="289"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96"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Ice-cream sold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77872743363927"/>
          <c:y val="0.18248349097530964"/>
          <c:w val="0.77528936309792729"/>
          <c:h val="0.74568884169540361"/>
        </c:manualLayout>
      </c:layout>
      <c:scatterChart>
        <c:scatterStyle val="lineMarker"/>
        <c:varyColors val="0"/>
        <c:ser>
          <c:idx val="0"/>
          <c:order val="0"/>
          <c:tx>
            <c:strRef>
              <c:f>Sheet1!$B$1</c:f>
              <c:strCache>
                <c:ptCount val="1"/>
                <c:pt idx="0">
                  <c:v>Nb. Ice-cream</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noFill/>
              </a:ln>
              <a:effectLst/>
            </c:spPr>
            <c:trendlineType val="linear"/>
            <c:dispRSqr val="0"/>
            <c:dispEq val="0"/>
          </c:trendline>
          <c:xVal>
            <c:numRef>
              <c:f>Sheet1!$A$2:$A$8</c:f>
              <c:numCache>
                <c:formatCode>General</c:formatCode>
                <c:ptCount val="7"/>
                <c:pt idx="0">
                  <c:v>32</c:v>
                </c:pt>
                <c:pt idx="1">
                  <c:v>30</c:v>
                </c:pt>
                <c:pt idx="2">
                  <c:v>25</c:v>
                </c:pt>
                <c:pt idx="3">
                  <c:v>24</c:v>
                </c:pt>
                <c:pt idx="4">
                  <c:v>20</c:v>
                </c:pt>
                <c:pt idx="5">
                  <c:v>17</c:v>
                </c:pt>
                <c:pt idx="6">
                  <c:v>10</c:v>
                </c:pt>
              </c:numCache>
            </c:numRef>
          </c:xVal>
          <c:yVal>
            <c:numRef>
              <c:f>Sheet1!$B$2:$B$8</c:f>
              <c:numCache>
                <c:formatCode>General</c:formatCode>
                <c:ptCount val="7"/>
                <c:pt idx="0">
                  <c:v>100</c:v>
                </c:pt>
                <c:pt idx="1">
                  <c:v>88</c:v>
                </c:pt>
                <c:pt idx="2">
                  <c:v>72</c:v>
                </c:pt>
                <c:pt idx="3">
                  <c:v>59</c:v>
                </c:pt>
                <c:pt idx="4">
                  <c:v>33</c:v>
                </c:pt>
                <c:pt idx="5">
                  <c:v>11</c:v>
                </c:pt>
                <c:pt idx="6">
                  <c:v>3</c:v>
                </c:pt>
              </c:numCache>
            </c:numRef>
          </c:yVal>
          <c:smooth val="0"/>
          <c:extLst>
            <c:ext xmlns:c16="http://schemas.microsoft.com/office/drawing/2014/chart" uri="{C3380CC4-5D6E-409C-BE32-E72D297353CC}">
              <c16:uniqueId val="{00000000-60DA-49FE-A1CC-6ACFA2E8A2DE}"/>
            </c:ext>
          </c:extLst>
        </c:ser>
        <c:dLbls>
          <c:showLegendKey val="0"/>
          <c:showVal val="0"/>
          <c:showCatName val="0"/>
          <c:showSerName val="0"/>
          <c:showPercent val="0"/>
          <c:showBubbleSize val="0"/>
        </c:dLbls>
        <c:axId val="1710434064"/>
        <c:axId val="1710434896"/>
      </c:scatterChart>
      <c:valAx>
        <c:axId val="1710434064"/>
        <c:scaling>
          <c:orientation val="minMax"/>
          <c:max val="35"/>
          <c:min val="8"/>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Outside Temp (C)</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896"/>
        <c:crosses val="autoZero"/>
        <c:crossBetween val="midCat"/>
      </c:valAx>
      <c:valAx>
        <c:axId val="1710434896"/>
        <c:scaling>
          <c:orientation val="minMax"/>
          <c:max val="1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Nb. Ice-creams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064"/>
        <c:crosses val="autoZero"/>
        <c:crossBetween val="midCat"/>
      </c:valAx>
      <c:spPr>
        <a:noFill/>
        <a:ln>
          <a:noFill/>
        </a:ln>
        <a:effectLst/>
      </c:spPr>
    </c:plotArea>
    <c:plotVisOnly val="1"/>
    <c:dispBlanksAs val="gap"/>
    <c:showDLblsOverMax val="0"/>
  </c:chart>
  <c:spPr>
    <a:noFill/>
    <a:ln w="19050">
      <a:solidFill>
        <a:schemeClr val="accent1">
          <a:lumMod val="60000"/>
          <a:lumOff val="4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0.38778</cdr:x>
      <cdr:y>0</cdr:y>
    </cdr:from>
    <cdr:to>
      <cdr:x>0.91169</cdr:x>
      <cdr:y>0.17072</cdr:y>
    </cdr:to>
    <cdr:sp macro="" textlink="">
      <cdr:nvSpPr>
        <cdr:cNvPr id="11" name="TextBox 10"/>
        <cdr:cNvSpPr txBox="1"/>
      </cdr:nvSpPr>
      <cdr:spPr>
        <a:xfrm xmlns:a="http://schemas.openxmlformats.org/drawingml/2006/main">
          <a:off x="2703434" y="-1643524"/>
          <a:ext cx="3652430" cy="7199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D476D-20BD-47A8-8F7D-3DFD35804B43}" type="datetimeFigureOut">
              <a:rPr lang="en-GB" smtClean="0"/>
              <a:t>16/06/2016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45004-EBF2-4FD3-8729-901A5CB67FED}" type="slidenum">
              <a:rPr lang="en-GB" smtClean="0"/>
              <a:t>‹#›</a:t>
            </a:fld>
            <a:endParaRPr lang="en-GB"/>
          </a:p>
        </p:txBody>
      </p:sp>
    </p:spTree>
    <p:extLst>
      <p:ext uri="{BB962C8B-B14F-4D97-AF65-F5344CB8AC3E}">
        <p14:creationId xmlns:p14="http://schemas.microsoft.com/office/powerpoint/2010/main" val="350401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4</a:t>
            </a:fld>
            <a:endParaRPr lang="en-GB"/>
          </a:p>
        </p:txBody>
      </p:sp>
    </p:spTree>
    <p:extLst>
      <p:ext uri="{BB962C8B-B14F-4D97-AF65-F5344CB8AC3E}">
        <p14:creationId xmlns:p14="http://schemas.microsoft.com/office/powerpoint/2010/main" val="15207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14</a:t>
            </a:fld>
            <a:endParaRPr lang="en-GB"/>
          </a:p>
        </p:txBody>
      </p:sp>
    </p:spTree>
    <p:extLst>
      <p:ext uri="{BB962C8B-B14F-4D97-AF65-F5344CB8AC3E}">
        <p14:creationId xmlns:p14="http://schemas.microsoft.com/office/powerpoint/2010/main" val="281541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15</a:t>
            </a:fld>
            <a:endParaRPr lang="en-GB"/>
          </a:p>
        </p:txBody>
      </p:sp>
    </p:spTree>
    <p:extLst>
      <p:ext uri="{BB962C8B-B14F-4D97-AF65-F5344CB8AC3E}">
        <p14:creationId xmlns:p14="http://schemas.microsoft.com/office/powerpoint/2010/main" val="324713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4771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18</a:t>
            </a:fld>
            <a:endParaRPr lang="en-GB"/>
          </a:p>
        </p:txBody>
      </p:sp>
    </p:spTree>
    <p:extLst>
      <p:ext uri="{BB962C8B-B14F-4D97-AF65-F5344CB8AC3E}">
        <p14:creationId xmlns:p14="http://schemas.microsoft.com/office/powerpoint/2010/main" val="178003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20</a:t>
            </a:fld>
            <a:endParaRPr lang="en-GB"/>
          </a:p>
        </p:txBody>
      </p:sp>
    </p:spTree>
    <p:extLst>
      <p:ext uri="{BB962C8B-B14F-4D97-AF65-F5344CB8AC3E}">
        <p14:creationId xmlns:p14="http://schemas.microsoft.com/office/powerpoint/2010/main" val="407042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23</a:t>
            </a:fld>
            <a:endParaRPr lang="en-GB"/>
          </a:p>
        </p:txBody>
      </p:sp>
    </p:spTree>
    <p:extLst>
      <p:ext uri="{BB962C8B-B14F-4D97-AF65-F5344CB8AC3E}">
        <p14:creationId xmlns:p14="http://schemas.microsoft.com/office/powerpoint/2010/main" val="386631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25</a:t>
            </a:fld>
            <a:endParaRPr lang="en-GB"/>
          </a:p>
        </p:txBody>
      </p:sp>
    </p:spTree>
    <p:extLst>
      <p:ext uri="{BB962C8B-B14F-4D97-AF65-F5344CB8AC3E}">
        <p14:creationId xmlns:p14="http://schemas.microsoft.com/office/powerpoint/2010/main" val="324203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35861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507040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72056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BEA276-07FD-450F-B011-B4819D3FF55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56722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BEA276-07FD-450F-B011-B4819D3FF553}" type="datetimeFigureOut">
              <a:rPr lang="en-GB" smtClean="0"/>
              <a:t>16/06/2016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90074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BEA276-07FD-450F-B011-B4819D3FF55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54100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BEA276-07FD-450F-B011-B4819D3FF553}" type="datetimeFigureOut">
              <a:rPr lang="en-GB" smtClean="0"/>
              <a:t>16/06/2016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26382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BEA276-07FD-450F-B011-B4819D3FF553}" type="datetimeFigureOut">
              <a:rPr lang="en-GB" smtClean="0"/>
              <a:t>16/06/2016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345190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EA276-07FD-450F-B011-B4819D3FF553}" type="datetimeFigureOut">
              <a:rPr lang="en-GB" smtClean="0"/>
              <a:t>16/06/2016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98273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18864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BEA276-07FD-450F-B011-B4819D3FF553}" type="datetimeFigureOut">
              <a:rPr lang="en-GB" smtClean="0"/>
              <a:t>16/06/2016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3CD9E3-C251-451B-B009-A8DCF9F508EC}" type="slidenum">
              <a:rPr lang="en-GB" smtClean="0"/>
              <a:t>‹#›</a:t>
            </a:fld>
            <a:endParaRPr lang="en-GB"/>
          </a:p>
        </p:txBody>
      </p:sp>
    </p:spTree>
    <p:extLst>
      <p:ext uri="{BB962C8B-B14F-4D97-AF65-F5344CB8AC3E}">
        <p14:creationId xmlns:p14="http://schemas.microsoft.com/office/powerpoint/2010/main" val="213276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EA276-07FD-450F-B011-B4819D3FF553}" type="datetimeFigureOut">
              <a:rPr lang="en-GB" smtClean="0"/>
              <a:t>16/06/2016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CD9E3-C251-451B-B009-A8DCF9F508EC}" type="slidenum">
              <a:rPr lang="en-GB" smtClean="0"/>
              <a:t>‹#›</a:t>
            </a:fld>
            <a:endParaRPr lang="en-GB"/>
          </a:p>
        </p:txBody>
      </p:sp>
    </p:spTree>
    <p:extLst>
      <p:ext uri="{BB962C8B-B14F-4D97-AF65-F5344CB8AC3E}">
        <p14:creationId xmlns:p14="http://schemas.microsoft.com/office/powerpoint/2010/main" val="3012522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Cross_Industry_Standard_Process_for_Data_Minin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9349869" cy="2705388"/>
          </a:xfrm>
        </p:spPr>
        <p:txBody>
          <a:bodyPr>
            <a:noAutofit/>
          </a:bodyPr>
          <a:lstStyle/>
          <a:p>
            <a:r>
              <a:rPr lang="en-GB" sz="7200" b="1" dirty="0">
                <a:solidFill>
                  <a:schemeClr val="bg2">
                    <a:lumMod val="50000"/>
                  </a:schemeClr>
                </a:solidFill>
              </a:rPr>
              <a:t>Machine Learning demystified:</a:t>
            </a:r>
            <a:br>
              <a:rPr lang="en-GB" sz="5400" b="1" dirty="0">
                <a:solidFill>
                  <a:schemeClr val="bg2">
                    <a:lumMod val="50000"/>
                  </a:schemeClr>
                </a:solidFill>
              </a:rPr>
            </a:br>
            <a:r>
              <a:rPr lang="en-GB" sz="4800" b="1" dirty="0">
                <a:solidFill>
                  <a:schemeClr val="bg2">
                    <a:lumMod val="50000"/>
                  </a:schemeClr>
                </a:solidFill>
              </a:rPr>
              <a:t>do you ask the right questions?</a:t>
            </a:r>
          </a:p>
        </p:txBody>
      </p:sp>
      <p:sp>
        <p:nvSpPr>
          <p:cNvPr id="3" name="Subtitle 2"/>
          <p:cNvSpPr>
            <a:spLocks noGrp="1"/>
          </p:cNvSpPr>
          <p:nvPr>
            <p:ph type="subTitle" idx="1"/>
          </p:nvPr>
        </p:nvSpPr>
        <p:spPr>
          <a:xfrm>
            <a:off x="1243305" y="4467951"/>
            <a:ext cx="9144000" cy="1655762"/>
          </a:xfrm>
        </p:spPr>
        <p:txBody>
          <a:bodyPr/>
          <a:lstStyle/>
          <a:p>
            <a:endParaRPr lang="en-GB" dirty="0"/>
          </a:p>
          <a:p>
            <a:r>
              <a:rPr lang="en-GB" dirty="0">
                <a:solidFill>
                  <a:schemeClr val="tx1">
                    <a:lumMod val="50000"/>
                    <a:lumOff val="50000"/>
                  </a:schemeClr>
                </a:solidFill>
              </a:rPr>
              <a:t>Bianca Furtuna</a:t>
            </a:r>
          </a:p>
          <a:p>
            <a:r>
              <a:rPr lang="en-GB" dirty="0">
                <a:solidFill>
                  <a:schemeClr val="tx1">
                    <a:lumMod val="50000"/>
                    <a:lumOff val="50000"/>
                  </a:schemeClr>
                </a:solidFill>
              </a:rPr>
              <a:t>Technical Evangelist</a:t>
            </a:r>
          </a:p>
          <a:p>
            <a:endParaRPr lang="en-GB" dirty="0">
              <a:solidFill>
                <a:schemeClr val="tx1">
                  <a:lumMod val="50000"/>
                  <a:lumOff val="50000"/>
                </a:schemeClr>
              </a:solidFill>
            </a:endParaRPr>
          </a:p>
        </p:txBody>
      </p:sp>
      <p:grpSp>
        <p:nvGrpSpPr>
          <p:cNvPr id="4" name="Group 3"/>
          <p:cNvGrpSpPr/>
          <p:nvPr/>
        </p:nvGrpSpPr>
        <p:grpSpPr>
          <a:xfrm>
            <a:off x="1369775" y="3742600"/>
            <a:ext cx="10822225" cy="3115400"/>
            <a:chOff x="1646238" y="3891204"/>
            <a:chExt cx="10823760" cy="3115842"/>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TextBox 6"/>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7008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How much/How many?</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ice-cream will be sold?</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 is the price of this house?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many hours of use are left for this piece of equipment?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Regression</a:t>
            </a:r>
          </a:p>
        </p:txBody>
      </p:sp>
    </p:spTree>
    <p:extLst>
      <p:ext uri="{BB962C8B-B14F-4D97-AF65-F5344CB8AC3E}">
        <p14:creationId xmlns:p14="http://schemas.microsoft.com/office/powerpoint/2010/main" val="2201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anomalous behaviour?</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677656"/>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sensor reading out of the normal range?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 internet usage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online transaction unusual?</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Anomaly Detection</a:t>
            </a:r>
          </a:p>
        </p:txBody>
      </p:sp>
    </p:spTree>
    <p:extLst>
      <p:ext uri="{BB962C8B-B14F-4D97-AF65-F5344CB8AC3E}">
        <p14:creationId xmlns:p14="http://schemas.microsoft.com/office/powerpoint/2010/main" val="112389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8349940"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are the patterns/groupings?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of my customers have similar spending habits?</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can these news articles be grouped?</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Which users have similar movie preferences?</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Clustering</a:t>
            </a:r>
          </a:p>
        </p:txBody>
      </p:sp>
    </p:spTree>
    <p:extLst>
      <p:ext uri="{BB962C8B-B14F-4D97-AF65-F5344CB8AC3E}">
        <p14:creationId xmlns:p14="http://schemas.microsoft.com/office/powerpoint/2010/main" val="305283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Machine Learning Myths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60" y="1855022"/>
            <a:ext cx="7635278" cy="3785652"/>
          </a:xfrm>
          <a:prstGeom prst="rect">
            <a:avLst/>
          </a:prstGeom>
          <a:solidFill>
            <a:srgbClr val="FFFFFF"/>
          </a:solidFill>
        </p:spPr>
        <p:txBody>
          <a:bodyPr wrap="square" rtlCol="0">
            <a:spAutoFit/>
          </a:bodyPr>
          <a:lstStyle/>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needs a lot of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The more features the better</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can get insights from any data</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replaces human analysts </a:t>
            </a:r>
          </a:p>
          <a:p>
            <a:pPr marL="514350" indent="-514350">
              <a:buFont typeface="+mj-lt"/>
              <a:buAutoNum type="arabicPeriod"/>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mj-lt"/>
              <a:buAutoNum type="arabicPeriod"/>
            </a:pPr>
            <a:r>
              <a:rPr lang="en-GB" sz="2400" dirty="0">
                <a:solidFill>
                  <a:schemeClr val="bg2">
                    <a:lumMod val="50000"/>
                  </a:schemeClr>
                </a:solidFill>
                <a:latin typeface="Segoe UI" panose="020B0502040204020203" pitchFamily="34" charset="0"/>
                <a:cs typeface="Segoe UI" panose="020B0502040204020203" pitchFamily="34" charset="0"/>
              </a:rPr>
              <a:t>Machine Learning is all about the model you choose</a:t>
            </a:r>
          </a:p>
        </p:txBody>
      </p:sp>
    </p:spTree>
    <p:extLst>
      <p:ext uri="{BB962C8B-B14F-4D97-AF65-F5344CB8AC3E}">
        <p14:creationId xmlns:p14="http://schemas.microsoft.com/office/powerpoint/2010/main" val="63938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Elbow Connector 107"/>
          <p:cNvCxnSpPr/>
          <p:nvPr/>
        </p:nvCxnSpPr>
        <p:spPr>
          <a:xfrm rot="16200000" flipV="1">
            <a:off x="7718004" y="3466225"/>
            <a:ext cx="3078847" cy="2382328"/>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45"/>
          <p:cNvCxnSpPr/>
          <p:nvPr/>
        </p:nvCxnSpPr>
        <p:spPr>
          <a:xfrm rot="10800000">
            <a:off x="4910003" y="2982500"/>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cxnSp>
        <p:nvCxnSpPr>
          <p:cNvPr id="84" name="Straight Arrow Connector 83"/>
          <p:cNvCxnSpPr/>
          <p:nvPr/>
        </p:nvCxnSpPr>
        <p:spPr>
          <a:xfrm>
            <a:off x="4593419" y="3299852"/>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ectangle 31"/>
          <p:cNvSpPr/>
          <p:nvPr/>
        </p:nvSpPr>
        <p:spPr>
          <a:xfrm>
            <a:off x="2319102" y="2665150"/>
            <a:ext cx="2593948" cy="88913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Business Knowledge</a:t>
            </a:r>
          </a:p>
        </p:txBody>
      </p:sp>
      <p:sp>
        <p:nvSpPr>
          <p:cNvPr id="86" name="Rectangle 19"/>
          <p:cNvSpPr/>
          <p:nvPr/>
        </p:nvSpPr>
        <p:spPr>
          <a:xfrm>
            <a:off x="2319102" y="3942070"/>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2319102" y="5271244"/>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5472315" y="5909289"/>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5" name="Rectangle 11"/>
          <p:cNvSpPr/>
          <p:nvPr/>
        </p:nvSpPr>
        <p:spPr>
          <a:xfrm>
            <a:off x="5472316" y="2665150"/>
            <a:ext cx="2593947" cy="905629"/>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Understanding</a:t>
            </a:r>
          </a:p>
        </p:txBody>
      </p:sp>
      <p:sp>
        <p:nvSpPr>
          <p:cNvPr id="96" name="Rectangle 4"/>
          <p:cNvSpPr/>
          <p:nvPr/>
        </p:nvSpPr>
        <p:spPr>
          <a:xfrm>
            <a:off x="208993" y="1799368"/>
            <a:ext cx="1504709"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Idea</a:t>
            </a:r>
          </a:p>
        </p:txBody>
      </p:sp>
      <p:sp>
        <p:nvSpPr>
          <p:cNvPr id="97" name="Rectangle 8"/>
          <p:cNvSpPr/>
          <p:nvPr/>
        </p:nvSpPr>
        <p:spPr>
          <a:xfrm>
            <a:off x="208992" y="2817975"/>
            <a:ext cx="1504709" cy="597409"/>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59396" y="5909289"/>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99" name="Straight Arrow Connector 44"/>
          <p:cNvCxnSpPr/>
          <p:nvPr/>
        </p:nvCxnSpPr>
        <p:spPr>
          <a:xfrm flipH="1">
            <a:off x="961347" y="2378783"/>
            <a:ext cx="1" cy="43919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45"/>
          <p:cNvCxnSpPr/>
          <p:nvPr/>
        </p:nvCxnSpPr>
        <p:spPr>
          <a:xfrm flipV="1">
            <a:off x="1713701" y="3109718"/>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47"/>
          <p:cNvCxnSpPr/>
          <p:nvPr/>
        </p:nvCxnSpPr>
        <p:spPr>
          <a:xfrm>
            <a:off x="3616076" y="3554285"/>
            <a:ext cx="0" cy="387785"/>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47"/>
          <p:cNvCxnSpPr/>
          <p:nvPr/>
        </p:nvCxnSpPr>
        <p:spPr>
          <a:xfrm flipH="1">
            <a:off x="3616075" y="4861064"/>
            <a:ext cx="1" cy="41018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45"/>
          <p:cNvCxnSpPr/>
          <p:nvPr/>
        </p:nvCxnSpPr>
        <p:spPr>
          <a:xfrm>
            <a:off x="8034364" y="6198996"/>
            <a:ext cx="925032" cy="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p:nvPr/>
        </p:nvCxnSpPr>
        <p:spPr>
          <a:xfrm rot="16200000" flipH="1">
            <a:off x="4371118" y="5095615"/>
            <a:ext cx="346155" cy="1856240"/>
          </a:xfrm>
          <a:prstGeom prst="bentConnector2">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47"/>
          <p:cNvCxnSpPr/>
          <p:nvPr/>
        </p:nvCxnSpPr>
        <p:spPr>
          <a:xfrm flipV="1">
            <a:off x="6769289" y="3570779"/>
            <a:ext cx="1" cy="2338510"/>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0" y="6461332"/>
            <a:ext cx="2764465" cy="338554"/>
          </a:xfrm>
          <a:prstGeom prst="rect">
            <a:avLst/>
          </a:prstGeom>
          <a:noFill/>
        </p:spPr>
        <p:txBody>
          <a:bodyPr wrap="square" rtlCol="0">
            <a:spAutoFit/>
          </a:bodyPr>
          <a:lstStyle/>
          <a:p>
            <a:r>
              <a:rPr lang="en-GB" sz="1600" i="1" dirty="0">
                <a:solidFill>
                  <a:schemeClr val="bg2">
                    <a:lumMod val="50000"/>
                  </a:schemeClr>
                </a:solidFill>
              </a:rPr>
              <a:t>Based on the </a:t>
            </a:r>
            <a:r>
              <a:rPr lang="en-GB" sz="1600" i="1" dirty="0">
                <a:solidFill>
                  <a:schemeClr val="bg2">
                    <a:lumMod val="50000"/>
                  </a:schemeClr>
                </a:solidFill>
                <a:hlinkClick r:id="rId3"/>
              </a:rPr>
              <a:t>CRISP-DM Model</a:t>
            </a:r>
            <a:endParaRPr lang="en-GB" sz="1600" i="1" dirty="0">
              <a:solidFill>
                <a:schemeClr val="bg2">
                  <a:lumMod val="50000"/>
                </a:schemeClr>
              </a:solidFill>
            </a:endParaRPr>
          </a:p>
        </p:txBody>
      </p:sp>
    </p:spTree>
    <p:extLst>
      <p:ext uri="{BB962C8B-B14F-4D97-AF65-F5344CB8AC3E}">
        <p14:creationId xmlns:p14="http://schemas.microsoft.com/office/powerpoint/2010/main" val="199179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4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963100"/>
            <a:ext cx="11935041" cy="4905829"/>
          </a:xfrm>
          <a:prstGeom prst="round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p:cNvCxnSpPr/>
          <p:nvPr/>
        </p:nvCxnSpPr>
        <p:spPr>
          <a:xfrm>
            <a:off x="3285716"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7279" y="3454448"/>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17526" y="995462"/>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525059" y="2132045"/>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18501" y="3230619"/>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41786" y="4418568"/>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062841" y="999053"/>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52053" y="323495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06377" y="1912767"/>
            <a:ext cx="2042229" cy="1163459"/>
          </a:xfrm>
          <a:prstGeom prst="rect">
            <a:avLst/>
          </a:prstGeom>
        </p:spPr>
      </p:pic>
      <p:cxnSp>
        <p:nvCxnSpPr>
          <p:cNvPr id="161" name="Straight Connector 160"/>
          <p:cNvCxnSpPr/>
          <p:nvPr/>
        </p:nvCxnSpPr>
        <p:spPr>
          <a:xfrm>
            <a:off x="9438514"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51160" y="4559510"/>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34636" y="1579793"/>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051160" y="3243264"/>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085886" y="1829273"/>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36045" y="376087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09160" y="273193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0" name="Straight Connector 199"/>
          <p:cNvCxnSpPr/>
          <p:nvPr/>
        </p:nvCxnSpPr>
        <p:spPr>
          <a:xfrm>
            <a:off x="3747900" y="3753349"/>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30595" y="2701970"/>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289160" y="268548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44897" y="2683398"/>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44897" y="4955819"/>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091075" y="3808989"/>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1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83" name="TextBox 82"/>
          <p:cNvSpPr txBox="1"/>
          <p:nvPr/>
        </p:nvSpPr>
        <p:spPr>
          <a:xfrm>
            <a:off x="2141253" y="2756502"/>
            <a:ext cx="6273383" cy="1015663"/>
          </a:xfrm>
          <a:prstGeom prst="rect">
            <a:avLst/>
          </a:prstGeom>
          <a:noFill/>
        </p:spPr>
        <p:txBody>
          <a:bodyPr wrap="square" rtlCol="0">
            <a:spAutoFit/>
          </a:bodyPr>
          <a:lstStyle/>
          <a:p>
            <a:r>
              <a:rPr lang="en-GB" sz="60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Demo</a:t>
            </a:r>
          </a:p>
        </p:txBody>
      </p:sp>
      <p:sp>
        <p:nvSpPr>
          <p:cNvPr id="80" name="TextBox 79"/>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1214080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42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Use Case/Scenario</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59" y="1855022"/>
            <a:ext cx="8078987" cy="2677656"/>
          </a:xfrm>
          <a:prstGeom prst="rect">
            <a:avLst/>
          </a:prstGeom>
          <a:solidFill>
            <a:srgbClr val="FFFFFF"/>
          </a:solidFill>
        </p:spPr>
        <p:txBody>
          <a:bodyPr wrap="square" rtlCol="0">
            <a:spAutoFit/>
          </a:bodyPr>
          <a:lstStyle/>
          <a:p>
            <a:r>
              <a:rPr lang="en-GB" sz="2400" dirty="0" err="1">
                <a:solidFill>
                  <a:schemeClr val="bg2">
                    <a:lumMod val="50000"/>
                  </a:schemeClr>
                </a:solidFill>
                <a:latin typeface="Segoe UI" panose="020B0502040204020203" pitchFamily="34" charset="0"/>
                <a:cs typeface="Segoe UI" panose="020B0502040204020203" pitchFamily="34" charset="0"/>
              </a:rPr>
              <a:t>AuthenticGiftsX</a:t>
            </a:r>
            <a:r>
              <a:rPr lang="en-GB" sz="2400" dirty="0">
                <a:solidFill>
                  <a:schemeClr val="bg2">
                    <a:lumMod val="50000"/>
                  </a:schemeClr>
                </a:solidFill>
                <a:latin typeface="Segoe UI" panose="020B0502040204020203" pitchFamily="34" charset="0"/>
                <a:cs typeface="Segoe UI" panose="020B0502040204020203" pitchFamily="34" charset="0"/>
              </a:rPr>
              <a:t> is a company that is offering hand-made, personalised gifts which are dispatched in custom-made boxes. Their delivery labels are hand-written to give their customers a sense of authenticity. In order to improve and automate their delivery system they want a mobile app which can recognize the delivery address based on a picture of the label. </a:t>
            </a:r>
          </a:p>
        </p:txBody>
      </p:sp>
    </p:spTree>
    <p:extLst>
      <p:ext uri="{BB962C8B-B14F-4D97-AF65-F5344CB8AC3E}">
        <p14:creationId xmlns:p14="http://schemas.microsoft.com/office/powerpoint/2010/main" val="356051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extLst>
              <a:ext uri="{BEBA8EAE-BF5A-486C-A8C5-ECC9F3942E4B}">
                <a14:imgProps xmlns:a14="http://schemas.microsoft.com/office/drawing/2010/main">
                  <a14:imgLayer r:embed="rId3">
                    <a14:imgEffect>
                      <a14:saturation sat="400000"/>
                    </a14:imgEffect>
                    <a14:imgEffect>
                      <a14:brightnessContrast contrast="12000"/>
                    </a14:imgEffect>
                  </a14:imgLayer>
                </a14:imgProps>
              </a:ext>
              <a:ext uri="{28A0092B-C50C-407E-A947-70E740481C1C}">
                <a14:useLocalDpi xmlns:a14="http://schemas.microsoft.com/office/drawing/2010/main" val="0"/>
              </a:ext>
            </a:extLst>
          </a:blip>
          <a:stretch>
            <a:fillRect/>
          </a:stretch>
        </p:blipFill>
        <p:spPr>
          <a:xfrm>
            <a:off x="672812" y="428004"/>
            <a:ext cx="10960999" cy="6165562"/>
          </a:xfrm>
          <a:prstGeom prst="rect">
            <a:avLst/>
          </a:prstGeom>
        </p:spPr>
      </p:pic>
    </p:spTree>
    <p:extLst>
      <p:ext uri="{BB962C8B-B14F-4D97-AF65-F5344CB8AC3E}">
        <p14:creationId xmlns:p14="http://schemas.microsoft.com/office/powerpoint/2010/main" val="362265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379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Data</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87600" y="925530"/>
            <a:ext cx="2834174" cy="2677656"/>
          </a:xfrm>
          <a:prstGeom prst="rect">
            <a:avLst/>
          </a:prstGeom>
          <a:solidFill>
            <a:srgbClr val="FFFFFF"/>
          </a:solidFill>
        </p:spPr>
        <p:txBody>
          <a:bodyPr wrap="square" rtlCol="0">
            <a:spAutoFit/>
          </a:bodyPr>
          <a:lstStyle/>
          <a:p>
            <a:r>
              <a:rPr lang="en-GB" sz="2400" b="1" dirty="0">
                <a:solidFill>
                  <a:schemeClr val="bg2">
                    <a:lumMod val="50000"/>
                  </a:schemeClr>
                </a:solidFill>
                <a:latin typeface="Segoe UI" panose="020B0502040204020203" pitchFamily="34" charset="0"/>
                <a:cs typeface="Segoe UI" panose="020B0502040204020203" pitchFamily="34" charset="0"/>
              </a:rPr>
              <a:t>MNIST dataset </a:t>
            </a:r>
            <a:r>
              <a:rPr lang="en-GB" sz="2400" dirty="0">
                <a:solidFill>
                  <a:schemeClr val="bg2">
                    <a:lumMod val="50000"/>
                  </a:schemeClr>
                </a:solidFill>
                <a:latin typeface="Segoe UI" panose="020B0502040204020203" pitchFamily="34" charset="0"/>
                <a:cs typeface="Segoe UI" panose="020B0502040204020203" pitchFamily="34" charset="0"/>
              </a:rPr>
              <a:t>which consists of 70,000 grayscale images of hand-written digits</a:t>
            </a:r>
          </a:p>
          <a:p>
            <a:endParaRPr lang="en-GB" sz="2400" dirty="0">
              <a:solidFill>
                <a:schemeClr val="bg2">
                  <a:lumMod val="50000"/>
                </a:schemeClr>
              </a:solidFill>
              <a:latin typeface="Segoe UI" panose="020B0502040204020203" pitchFamily="34" charset="0"/>
              <a:cs typeface="Segoe UI" panose="020B0502040204020203" pitchFamily="34" charset="0"/>
            </a:endParaRPr>
          </a:p>
          <a:p>
            <a:r>
              <a:rPr lang="en-GB" sz="2400" dirty="0">
                <a:solidFill>
                  <a:schemeClr val="bg2">
                    <a:lumMod val="50000"/>
                  </a:schemeClr>
                </a:solidFill>
                <a:latin typeface="Segoe UI" panose="020B0502040204020203" pitchFamily="34" charset="0"/>
                <a:cs typeface="Segoe UI" panose="020B0502040204020203" pitchFamily="34" charset="0"/>
              </a:rPr>
              <a:t>28x28 pixels</a:t>
            </a:r>
          </a:p>
        </p:txBody>
      </p:sp>
      <p:pic>
        <p:nvPicPr>
          <p:cNvPr id="82" name="Picture 81"/>
          <p:cNvPicPr/>
          <p:nvPr/>
        </p:nvPicPr>
        <p:blipFill>
          <a:blip r:embed="rId2">
            <a:extLst>
              <a:ext uri="{28A0092B-C50C-407E-A947-70E740481C1C}">
                <a14:useLocalDpi xmlns:a14="http://schemas.microsoft.com/office/drawing/2010/main" val="0"/>
              </a:ext>
            </a:extLst>
          </a:blip>
          <a:srcRect/>
          <a:stretch>
            <a:fillRect/>
          </a:stretch>
        </p:blipFill>
        <p:spPr bwMode="auto">
          <a:xfrm>
            <a:off x="910093" y="1802112"/>
            <a:ext cx="6117096" cy="2889370"/>
          </a:xfrm>
          <a:prstGeom prst="rect">
            <a:avLst/>
          </a:prstGeom>
          <a:noFill/>
          <a:ln>
            <a:noFill/>
          </a:ln>
          <a:extLs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lc="http://schemas.openxmlformats.org/drawingml/2006/lockedCanvas"/>
            </a:ext>
          </a:extLst>
        </p:spPr>
      </p:pic>
    </p:spTree>
    <p:extLst>
      <p:ext uri="{BB962C8B-B14F-4D97-AF65-F5344CB8AC3E}">
        <p14:creationId xmlns:p14="http://schemas.microsoft.com/office/powerpoint/2010/main" val="42483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816755" y="690290"/>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Data</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TextBox 79"/>
          <p:cNvSpPr txBox="1"/>
          <p:nvPr/>
        </p:nvSpPr>
        <p:spPr>
          <a:xfrm>
            <a:off x="5274423" y="3650426"/>
            <a:ext cx="2834174" cy="2215991"/>
          </a:xfrm>
          <a:prstGeom prst="rect">
            <a:avLst/>
          </a:prstGeom>
          <a:solidFill>
            <a:srgbClr val="FFFFFF"/>
          </a:solidFill>
        </p:spPr>
        <p:txBody>
          <a:bodyPr wrap="square" rtlCol="0">
            <a:spAutoFit/>
          </a:bodyPr>
          <a:lstStyle/>
          <a:p>
            <a:r>
              <a:rPr lang="en-GB" sz="2400" b="1" dirty="0">
                <a:solidFill>
                  <a:schemeClr val="bg2">
                    <a:lumMod val="50000"/>
                  </a:schemeClr>
                </a:solidFill>
                <a:latin typeface="Segoe UI" panose="020B0502040204020203" pitchFamily="34" charset="0"/>
                <a:cs typeface="Segoe UI" panose="020B0502040204020203" pitchFamily="34" charset="0"/>
              </a:rPr>
              <a:t>Letter recognition data from UCI Machine Learning repository </a:t>
            </a:r>
          </a:p>
          <a:p>
            <a:endParaRPr lang="en-GB" sz="2400" b="1" dirty="0">
              <a:solidFill>
                <a:schemeClr val="bg2">
                  <a:lumMod val="50000"/>
                </a:schemeClr>
              </a:solidFill>
              <a:latin typeface="Segoe UI" panose="020B0502040204020203" pitchFamily="34" charset="0"/>
              <a:cs typeface="Segoe UI" panose="020B0502040204020203" pitchFamily="34" charset="0"/>
            </a:endParaRPr>
          </a:p>
          <a:p>
            <a:r>
              <a:rPr lang="en-GB" dirty="0">
                <a:solidFill>
                  <a:schemeClr val="bg2">
                    <a:lumMod val="50000"/>
                  </a:schemeClr>
                </a:solidFill>
                <a:latin typeface="Segoe UI" panose="020B0502040204020203" pitchFamily="34" charset="0"/>
                <a:cs typeface="Segoe UI" panose="020B0502040204020203" pitchFamily="34" charset="0"/>
              </a:rPr>
              <a:t>20000 unique images</a:t>
            </a:r>
          </a:p>
        </p:txBody>
      </p:sp>
      <p:pic>
        <p:nvPicPr>
          <p:cNvPr id="3" name="Picture 2"/>
          <p:cNvPicPr>
            <a:picLocks noChangeAspect="1"/>
          </p:cNvPicPr>
          <p:nvPr/>
        </p:nvPicPr>
        <p:blipFill>
          <a:blip r:embed="rId2"/>
          <a:stretch>
            <a:fillRect/>
          </a:stretch>
        </p:blipFill>
        <p:spPr>
          <a:xfrm>
            <a:off x="896135" y="1696443"/>
            <a:ext cx="3822638" cy="3636517"/>
          </a:xfrm>
          <a:prstGeom prst="rect">
            <a:avLst/>
          </a:prstGeom>
          <a:ln>
            <a:solidFill>
              <a:schemeClr val="tx1">
                <a:lumMod val="95000"/>
                <a:lumOff val="5000"/>
              </a:schemeClr>
            </a:solidFill>
          </a:ln>
        </p:spPr>
      </p:pic>
      <p:pic>
        <p:nvPicPr>
          <p:cNvPr id="16" name="Picture 15"/>
          <p:cNvPicPr>
            <a:picLocks noChangeAspect="1"/>
          </p:cNvPicPr>
          <p:nvPr/>
        </p:nvPicPr>
        <p:blipFill>
          <a:blip r:embed="rId3"/>
          <a:stretch>
            <a:fillRect/>
          </a:stretch>
        </p:blipFill>
        <p:spPr>
          <a:xfrm>
            <a:off x="5286522" y="556702"/>
            <a:ext cx="5370948" cy="2957734"/>
          </a:xfrm>
          <a:prstGeom prst="rect">
            <a:avLst/>
          </a:prstGeom>
          <a:ln>
            <a:solidFill>
              <a:schemeClr val="tx1">
                <a:lumMod val="95000"/>
                <a:lumOff val="5000"/>
              </a:schemeClr>
            </a:solidFill>
          </a:ln>
        </p:spPr>
      </p:pic>
    </p:spTree>
    <p:extLst>
      <p:ext uri="{BB962C8B-B14F-4D97-AF65-F5344CB8AC3E}">
        <p14:creationId xmlns:p14="http://schemas.microsoft.com/office/powerpoint/2010/main" val="181052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358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a neural network?</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Oval 79"/>
          <p:cNvSpPr/>
          <p:nvPr/>
        </p:nvSpPr>
        <p:spPr>
          <a:xfrm>
            <a:off x="1295856" y="3152119"/>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p:cNvSpPr/>
          <p:nvPr/>
        </p:nvSpPr>
        <p:spPr>
          <a:xfrm>
            <a:off x="1295856" y="1437477"/>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p:cNvSpPr/>
          <p:nvPr/>
        </p:nvSpPr>
        <p:spPr>
          <a:xfrm>
            <a:off x="1295856" y="57744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p:cNvSpPr/>
          <p:nvPr/>
        </p:nvSpPr>
        <p:spPr>
          <a:xfrm>
            <a:off x="1295856" y="22947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86" name="Oval 85"/>
          <p:cNvSpPr/>
          <p:nvPr/>
        </p:nvSpPr>
        <p:spPr>
          <a:xfrm>
            <a:off x="1295856" y="4009262"/>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p:cNvSpPr/>
          <p:nvPr/>
        </p:nvSpPr>
        <p:spPr>
          <a:xfrm>
            <a:off x="1295856" y="4891880"/>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p:cNvSpPr/>
          <p:nvPr/>
        </p:nvSpPr>
        <p:spPr>
          <a:xfrm>
            <a:off x="6325984" y="4009262"/>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89" name="Oval 88"/>
          <p:cNvSpPr/>
          <p:nvPr/>
        </p:nvSpPr>
        <p:spPr>
          <a:xfrm>
            <a:off x="6325984" y="3156698"/>
            <a:ext cx="540000" cy="540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p:cNvSpPr/>
          <p:nvPr/>
        </p:nvSpPr>
        <p:spPr>
          <a:xfrm>
            <a:off x="3426828" y="2294798"/>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sp>
        <p:nvSpPr>
          <p:cNvPr id="91" name="Oval 90"/>
          <p:cNvSpPr/>
          <p:nvPr/>
        </p:nvSpPr>
        <p:spPr>
          <a:xfrm>
            <a:off x="3426828" y="3152119"/>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Oval 91"/>
          <p:cNvSpPr/>
          <p:nvPr/>
        </p:nvSpPr>
        <p:spPr>
          <a:xfrm>
            <a:off x="3426828" y="4009262"/>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p:cNvSpPr/>
          <p:nvPr/>
        </p:nvSpPr>
        <p:spPr>
          <a:xfrm>
            <a:off x="3426828" y="486640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p:cNvSpPr/>
          <p:nvPr/>
        </p:nvSpPr>
        <p:spPr>
          <a:xfrm>
            <a:off x="4667977" y="274020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p:cNvSpPr/>
          <p:nvPr/>
        </p:nvSpPr>
        <p:spPr>
          <a:xfrm>
            <a:off x="4662368" y="3598635"/>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p:cNvSpPr/>
          <p:nvPr/>
        </p:nvSpPr>
        <p:spPr>
          <a:xfrm>
            <a:off x="4662368" y="4451199"/>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Calibri" panose="020F0502020204030204"/>
            </a:endParaRPr>
          </a:p>
        </p:txBody>
      </p:sp>
      <p:cxnSp>
        <p:nvCxnSpPr>
          <p:cNvPr id="97" name="Straight Connector 96"/>
          <p:cNvCxnSpPr>
            <a:stCxn id="82" idx="6"/>
            <a:endCxn id="90" idx="2"/>
          </p:cNvCxnSpPr>
          <p:nvPr/>
        </p:nvCxnSpPr>
        <p:spPr>
          <a:xfrm>
            <a:off x="1835856" y="1707477"/>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a:stCxn id="85" idx="6"/>
            <a:endCxn id="90" idx="2"/>
          </p:cNvCxnSpPr>
          <p:nvPr/>
        </p:nvCxnSpPr>
        <p:spPr>
          <a:xfrm>
            <a:off x="1835856" y="2564798"/>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a:stCxn id="80" idx="6"/>
            <a:endCxn id="90" idx="2"/>
          </p:cNvCxnSpPr>
          <p:nvPr/>
        </p:nvCxnSpPr>
        <p:spPr>
          <a:xfrm flipV="1">
            <a:off x="1835856" y="2564798"/>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a:stCxn id="86" idx="6"/>
            <a:endCxn id="90" idx="2"/>
          </p:cNvCxnSpPr>
          <p:nvPr/>
        </p:nvCxnSpPr>
        <p:spPr>
          <a:xfrm flipV="1">
            <a:off x="1835856" y="2564798"/>
            <a:ext cx="1590972" cy="1714464"/>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a:stCxn id="87" idx="6"/>
            <a:endCxn id="90" idx="2"/>
          </p:cNvCxnSpPr>
          <p:nvPr/>
        </p:nvCxnSpPr>
        <p:spPr>
          <a:xfrm flipV="1">
            <a:off x="1835856" y="2564798"/>
            <a:ext cx="1590972" cy="2597082"/>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a:stCxn id="83" idx="6"/>
            <a:endCxn id="90" idx="2"/>
          </p:cNvCxnSpPr>
          <p:nvPr/>
        </p:nvCxnSpPr>
        <p:spPr>
          <a:xfrm flipV="1">
            <a:off x="1835856" y="2564798"/>
            <a:ext cx="1590972" cy="347970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a:stCxn id="82" idx="6"/>
            <a:endCxn id="91" idx="2"/>
          </p:cNvCxnSpPr>
          <p:nvPr/>
        </p:nvCxnSpPr>
        <p:spPr>
          <a:xfrm>
            <a:off x="1835856" y="1707477"/>
            <a:ext cx="1590972" cy="1714642"/>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a:stCxn id="82" idx="6"/>
            <a:endCxn id="92" idx="2"/>
          </p:cNvCxnSpPr>
          <p:nvPr/>
        </p:nvCxnSpPr>
        <p:spPr>
          <a:xfrm>
            <a:off x="1835856" y="1707477"/>
            <a:ext cx="1590972" cy="2571785"/>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a:stCxn id="82" idx="6"/>
            <a:endCxn id="93" idx="2"/>
          </p:cNvCxnSpPr>
          <p:nvPr/>
        </p:nvCxnSpPr>
        <p:spPr>
          <a:xfrm>
            <a:off x="1835856" y="1707477"/>
            <a:ext cx="1590972" cy="3428928"/>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Connector 105"/>
          <p:cNvCxnSpPr>
            <a:stCxn id="85" idx="6"/>
            <a:endCxn id="91" idx="2"/>
          </p:cNvCxnSpPr>
          <p:nvPr/>
        </p:nvCxnSpPr>
        <p:spPr>
          <a:xfrm>
            <a:off x="1835856" y="2564798"/>
            <a:ext cx="1590972" cy="857321"/>
          </a:xfrm>
          <a:prstGeom prst="line">
            <a:avLst/>
          </a:prstGeom>
        </p:spPr>
        <p:style>
          <a:lnRef idx="1">
            <a:schemeClr val="dk1"/>
          </a:lnRef>
          <a:fillRef idx="0">
            <a:schemeClr val="dk1"/>
          </a:fillRef>
          <a:effectRef idx="0">
            <a:schemeClr val="dk1"/>
          </a:effectRef>
          <a:fontRef idx="minor">
            <a:schemeClr val="tx1"/>
          </a:fontRef>
        </p:style>
      </p:cxnSp>
      <p:cxnSp>
        <p:nvCxnSpPr>
          <p:cNvPr id="107" name="Straight Connector 106"/>
          <p:cNvCxnSpPr>
            <a:stCxn id="85" idx="6"/>
            <a:endCxn id="92" idx="2"/>
          </p:cNvCxnSpPr>
          <p:nvPr/>
        </p:nvCxnSpPr>
        <p:spPr>
          <a:xfrm>
            <a:off x="1835856" y="2564798"/>
            <a:ext cx="1590972" cy="1714464"/>
          </a:xfrm>
          <a:prstGeom prst="line">
            <a:avLst/>
          </a:prstGeom>
        </p:spPr>
        <p:style>
          <a:lnRef idx="1">
            <a:schemeClr val="dk1"/>
          </a:lnRef>
          <a:fillRef idx="0">
            <a:schemeClr val="dk1"/>
          </a:fillRef>
          <a:effectRef idx="0">
            <a:schemeClr val="dk1"/>
          </a:effectRef>
          <a:fontRef idx="minor">
            <a:schemeClr val="tx1"/>
          </a:fontRef>
        </p:style>
      </p:cxnSp>
      <p:cxnSp>
        <p:nvCxnSpPr>
          <p:cNvPr id="108" name="Straight Connector 107"/>
          <p:cNvCxnSpPr>
            <a:stCxn id="85" idx="6"/>
            <a:endCxn id="93" idx="2"/>
          </p:cNvCxnSpPr>
          <p:nvPr/>
        </p:nvCxnSpPr>
        <p:spPr>
          <a:xfrm>
            <a:off x="1835856" y="2564798"/>
            <a:ext cx="1590972" cy="2571607"/>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108"/>
          <p:cNvCxnSpPr>
            <a:stCxn id="80" idx="6"/>
            <a:endCxn id="91" idx="2"/>
          </p:cNvCxnSpPr>
          <p:nvPr/>
        </p:nvCxnSpPr>
        <p:spPr>
          <a:xfrm>
            <a:off x="1835856" y="3422119"/>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110" name="Straight Connector 109"/>
          <p:cNvCxnSpPr>
            <a:stCxn id="80" idx="6"/>
            <a:endCxn id="92" idx="2"/>
          </p:cNvCxnSpPr>
          <p:nvPr/>
        </p:nvCxnSpPr>
        <p:spPr>
          <a:xfrm>
            <a:off x="1835856" y="3422119"/>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p:cNvCxnSpPr>
            <a:stCxn id="80" idx="6"/>
            <a:endCxn id="93" idx="2"/>
          </p:cNvCxnSpPr>
          <p:nvPr/>
        </p:nvCxnSpPr>
        <p:spPr>
          <a:xfrm>
            <a:off x="1835856" y="3422119"/>
            <a:ext cx="1590972" cy="1714286"/>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p:cNvCxnSpPr>
            <a:stCxn id="86" idx="6"/>
            <a:endCxn id="91" idx="2"/>
          </p:cNvCxnSpPr>
          <p:nvPr/>
        </p:nvCxnSpPr>
        <p:spPr>
          <a:xfrm flipV="1">
            <a:off x="1835856" y="3422119"/>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a:stCxn id="86" idx="6"/>
            <a:endCxn id="92" idx="2"/>
          </p:cNvCxnSpPr>
          <p:nvPr/>
        </p:nvCxnSpPr>
        <p:spPr>
          <a:xfrm>
            <a:off x="1835856" y="4279262"/>
            <a:ext cx="1590972"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a:stCxn id="86" idx="6"/>
            <a:endCxn id="93" idx="2"/>
          </p:cNvCxnSpPr>
          <p:nvPr/>
        </p:nvCxnSpPr>
        <p:spPr>
          <a:xfrm>
            <a:off x="1835856" y="4279262"/>
            <a:ext cx="1590972" cy="857143"/>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p:cNvCxnSpPr>
            <a:stCxn id="87" idx="6"/>
            <a:endCxn id="91" idx="2"/>
          </p:cNvCxnSpPr>
          <p:nvPr/>
        </p:nvCxnSpPr>
        <p:spPr>
          <a:xfrm flipV="1">
            <a:off x="1835856" y="3422119"/>
            <a:ext cx="1590972" cy="1739761"/>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p:cNvCxnSpPr>
            <a:stCxn id="87" idx="6"/>
            <a:endCxn id="92" idx="2"/>
          </p:cNvCxnSpPr>
          <p:nvPr/>
        </p:nvCxnSpPr>
        <p:spPr>
          <a:xfrm flipV="1">
            <a:off x="1835856" y="4279262"/>
            <a:ext cx="1590972" cy="882618"/>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p:cNvCxnSpPr>
            <a:stCxn id="87" idx="6"/>
            <a:endCxn id="93" idx="2"/>
          </p:cNvCxnSpPr>
          <p:nvPr/>
        </p:nvCxnSpPr>
        <p:spPr>
          <a:xfrm flipV="1">
            <a:off x="1835856" y="5136405"/>
            <a:ext cx="1590972" cy="25475"/>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p:cNvCxnSpPr>
            <a:stCxn id="83" idx="6"/>
            <a:endCxn id="91" idx="2"/>
          </p:cNvCxnSpPr>
          <p:nvPr/>
        </p:nvCxnSpPr>
        <p:spPr>
          <a:xfrm flipV="1">
            <a:off x="1835856" y="3422119"/>
            <a:ext cx="1590972" cy="2622379"/>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p:cNvCxnSpPr>
            <a:stCxn id="83" idx="6"/>
            <a:endCxn id="92" idx="2"/>
          </p:cNvCxnSpPr>
          <p:nvPr/>
        </p:nvCxnSpPr>
        <p:spPr>
          <a:xfrm flipV="1">
            <a:off x="1835856" y="4279262"/>
            <a:ext cx="1590972" cy="1765236"/>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a:stCxn id="83" idx="6"/>
            <a:endCxn id="93" idx="2"/>
          </p:cNvCxnSpPr>
          <p:nvPr/>
        </p:nvCxnSpPr>
        <p:spPr>
          <a:xfrm flipV="1">
            <a:off x="1835856" y="5136405"/>
            <a:ext cx="1590972" cy="908093"/>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p:cNvCxnSpPr>
            <a:stCxn id="90" idx="6"/>
            <a:endCxn id="94" idx="2"/>
          </p:cNvCxnSpPr>
          <p:nvPr/>
        </p:nvCxnSpPr>
        <p:spPr>
          <a:xfrm>
            <a:off x="3966828" y="2564798"/>
            <a:ext cx="701149" cy="445407"/>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p:cNvCxnSpPr>
            <a:stCxn id="90" idx="6"/>
            <a:endCxn id="95" idx="2"/>
          </p:cNvCxnSpPr>
          <p:nvPr/>
        </p:nvCxnSpPr>
        <p:spPr>
          <a:xfrm>
            <a:off x="3966828" y="2564798"/>
            <a:ext cx="695540" cy="1303837"/>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p:cNvCxnSpPr>
            <a:stCxn id="90" idx="6"/>
            <a:endCxn id="96" idx="2"/>
          </p:cNvCxnSpPr>
          <p:nvPr/>
        </p:nvCxnSpPr>
        <p:spPr>
          <a:xfrm>
            <a:off x="3966828" y="2564798"/>
            <a:ext cx="695540" cy="2156401"/>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p:cNvCxnSpPr>
            <a:stCxn id="91" idx="6"/>
            <a:endCxn id="94" idx="2"/>
          </p:cNvCxnSpPr>
          <p:nvPr/>
        </p:nvCxnSpPr>
        <p:spPr>
          <a:xfrm flipV="1">
            <a:off x="3966828" y="3010205"/>
            <a:ext cx="701149" cy="411914"/>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a:stCxn id="92" idx="6"/>
            <a:endCxn id="94" idx="2"/>
          </p:cNvCxnSpPr>
          <p:nvPr/>
        </p:nvCxnSpPr>
        <p:spPr>
          <a:xfrm flipV="1">
            <a:off x="3966828" y="3010205"/>
            <a:ext cx="701149" cy="1269057"/>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a:stCxn id="91" idx="6"/>
            <a:endCxn id="95" idx="2"/>
          </p:cNvCxnSpPr>
          <p:nvPr/>
        </p:nvCxnSpPr>
        <p:spPr>
          <a:xfrm>
            <a:off x="3966828" y="3422119"/>
            <a:ext cx="695540" cy="446516"/>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p:cNvCxnSpPr>
            <a:stCxn id="91" idx="6"/>
            <a:endCxn id="96" idx="2"/>
          </p:cNvCxnSpPr>
          <p:nvPr/>
        </p:nvCxnSpPr>
        <p:spPr>
          <a:xfrm>
            <a:off x="3966828" y="3422119"/>
            <a:ext cx="695540" cy="129908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a:stCxn id="92" idx="6"/>
            <a:endCxn id="95" idx="2"/>
          </p:cNvCxnSpPr>
          <p:nvPr/>
        </p:nvCxnSpPr>
        <p:spPr>
          <a:xfrm flipV="1">
            <a:off x="3966828" y="3868635"/>
            <a:ext cx="695540" cy="410627"/>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p:cNvCxnSpPr>
            <a:stCxn id="92" idx="6"/>
            <a:endCxn id="96" idx="2"/>
          </p:cNvCxnSpPr>
          <p:nvPr/>
        </p:nvCxnSpPr>
        <p:spPr>
          <a:xfrm>
            <a:off x="3966828" y="4279262"/>
            <a:ext cx="695540" cy="441937"/>
          </a:xfrm>
          <a:prstGeom prst="line">
            <a:avLst/>
          </a:prstGeom>
        </p:spPr>
        <p:style>
          <a:lnRef idx="1">
            <a:schemeClr val="dk1"/>
          </a:lnRef>
          <a:fillRef idx="0">
            <a:schemeClr val="dk1"/>
          </a:fillRef>
          <a:effectRef idx="0">
            <a:schemeClr val="dk1"/>
          </a:effectRef>
          <a:fontRef idx="minor">
            <a:schemeClr val="tx1"/>
          </a:fontRef>
        </p:style>
      </p:cxnSp>
      <p:cxnSp>
        <p:nvCxnSpPr>
          <p:cNvPr id="130" name="Straight Connector 129"/>
          <p:cNvCxnSpPr>
            <a:stCxn id="93" idx="6"/>
            <a:endCxn id="94" idx="2"/>
          </p:cNvCxnSpPr>
          <p:nvPr/>
        </p:nvCxnSpPr>
        <p:spPr>
          <a:xfrm flipV="1">
            <a:off x="3966828" y="3010205"/>
            <a:ext cx="701149" cy="212620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p:cNvCxnSpPr>
            <a:stCxn id="93" idx="6"/>
            <a:endCxn id="95" idx="2"/>
          </p:cNvCxnSpPr>
          <p:nvPr/>
        </p:nvCxnSpPr>
        <p:spPr>
          <a:xfrm flipV="1">
            <a:off x="3966828" y="3868635"/>
            <a:ext cx="695540" cy="1267770"/>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p:cNvCxnSpPr>
            <a:stCxn id="93" idx="6"/>
            <a:endCxn id="96" idx="2"/>
          </p:cNvCxnSpPr>
          <p:nvPr/>
        </p:nvCxnSpPr>
        <p:spPr>
          <a:xfrm flipV="1">
            <a:off x="3966828" y="4721199"/>
            <a:ext cx="695540" cy="415206"/>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a:stCxn id="94" idx="6"/>
            <a:endCxn id="89" idx="2"/>
          </p:cNvCxnSpPr>
          <p:nvPr/>
        </p:nvCxnSpPr>
        <p:spPr>
          <a:xfrm>
            <a:off x="5207977" y="3010205"/>
            <a:ext cx="1118007" cy="416493"/>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a:stCxn id="94" idx="6"/>
            <a:endCxn id="88" idx="2"/>
          </p:cNvCxnSpPr>
          <p:nvPr/>
        </p:nvCxnSpPr>
        <p:spPr>
          <a:xfrm>
            <a:off x="5207977" y="3010205"/>
            <a:ext cx="1118007" cy="1269057"/>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p:cNvCxnSpPr>
            <a:stCxn id="95" idx="6"/>
            <a:endCxn id="89" idx="2"/>
          </p:cNvCxnSpPr>
          <p:nvPr/>
        </p:nvCxnSpPr>
        <p:spPr>
          <a:xfrm flipV="1">
            <a:off x="5202368" y="3426698"/>
            <a:ext cx="1123616" cy="441937"/>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p:cNvCxnSpPr>
            <a:stCxn id="95" idx="6"/>
            <a:endCxn id="88" idx="2"/>
          </p:cNvCxnSpPr>
          <p:nvPr/>
        </p:nvCxnSpPr>
        <p:spPr>
          <a:xfrm>
            <a:off x="5202368" y="3868635"/>
            <a:ext cx="1123616" cy="410627"/>
          </a:xfrm>
          <a:prstGeom prst="line">
            <a:avLst/>
          </a:prstGeom>
        </p:spPr>
        <p:style>
          <a:lnRef idx="1">
            <a:schemeClr val="dk1"/>
          </a:lnRef>
          <a:fillRef idx="0">
            <a:schemeClr val="dk1"/>
          </a:fillRef>
          <a:effectRef idx="0">
            <a:schemeClr val="dk1"/>
          </a:effectRef>
          <a:fontRef idx="minor">
            <a:schemeClr val="tx1"/>
          </a:fontRef>
        </p:style>
      </p:cxnSp>
      <p:cxnSp>
        <p:nvCxnSpPr>
          <p:cNvPr id="137" name="Straight Connector 136"/>
          <p:cNvCxnSpPr>
            <a:stCxn id="96" idx="6"/>
            <a:endCxn id="89" idx="2"/>
          </p:cNvCxnSpPr>
          <p:nvPr/>
        </p:nvCxnSpPr>
        <p:spPr>
          <a:xfrm flipV="1">
            <a:off x="5202368" y="3426698"/>
            <a:ext cx="1123616" cy="1294501"/>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p:cNvCxnSpPr>
            <a:stCxn id="96" idx="6"/>
            <a:endCxn id="88" idx="2"/>
          </p:cNvCxnSpPr>
          <p:nvPr/>
        </p:nvCxnSpPr>
        <p:spPr>
          <a:xfrm flipV="1">
            <a:off x="5202368" y="4279262"/>
            <a:ext cx="1123616" cy="4419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232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 Process</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7030A0"/>
                </a:solidFill>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986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Action</a:t>
            </a:r>
            <a:r>
              <a:rPr kumimoji="0" lang="en-GB" sz="4000" b="0" i="0" u="none" strike="noStrike" kern="0" cap="none" spc="0" normalizeH="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a:t>
            </a:r>
            <a:endPar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1" name="TextBox 80"/>
          <p:cNvSpPr txBox="1"/>
          <p:nvPr/>
        </p:nvSpPr>
        <p:spPr>
          <a:xfrm>
            <a:off x="779359" y="1855023"/>
            <a:ext cx="9816070" cy="461665"/>
          </a:xfrm>
          <a:prstGeom prst="rect">
            <a:avLst/>
          </a:prstGeom>
          <a:solidFill>
            <a:srgbClr val="FFFFFF"/>
          </a:solidFill>
        </p:spPr>
        <p:txBody>
          <a:bodyPr wrap="square" rtlCol="0">
            <a:spAutoFit/>
          </a:bodyPr>
          <a:lstStyle/>
          <a:p>
            <a:r>
              <a:rPr lang="en-GB" sz="2400" dirty="0">
                <a:solidFill>
                  <a:schemeClr val="bg2">
                    <a:lumMod val="50000"/>
                  </a:schemeClr>
                </a:solidFill>
                <a:latin typeface="Segoe UI" panose="020B0502040204020203" pitchFamily="34" charset="0"/>
                <a:cs typeface="Segoe UI" panose="020B0502040204020203" pitchFamily="34" charset="0"/>
              </a:rPr>
              <a:t>Go to Azure Machine Learning Studio and create your first experiment. </a:t>
            </a:r>
          </a:p>
        </p:txBody>
      </p:sp>
    </p:spTree>
    <p:extLst>
      <p:ext uri="{BB962C8B-B14F-4D97-AF65-F5344CB8AC3E}">
        <p14:creationId xmlns:p14="http://schemas.microsoft.com/office/powerpoint/2010/main" val="29824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p:txBody>
          <a:bodyPr/>
          <a:lstStyle/>
          <a:p>
            <a:r>
              <a:rPr lang="en-GB" dirty="0">
                <a:solidFill>
                  <a:schemeClr val="tx1">
                    <a:lumMod val="50000"/>
                    <a:lumOff val="50000"/>
                  </a:schemeClr>
                </a:solidFill>
                <a:latin typeface="Segoe UI" panose="020B0502040204020203" pitchFamily="34" charset="0"/>
                <a:cs typeface="Segoe UI" panose="020B0502040204020203" pitchFamily="34" charset="0"/>
              </a:rPr>
              <a:t>Thank you!</a:t>
            </a:r>
          </a:p>
        </p:txBody>
      </p:sp>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pic>
        <p:nvPicPr>
          <p:cNvPr id="82" name="Content Placeholder 81"/>
          <p:cNvPicPr>
            <a:picLocks noGrp="1" noChangeAspect="1"/>
          </p:cNvPicPr>
          <p:nvPr>
            <p:ph idx="1"/>
          </p:nvPr>
        </p:nvPicPr>
        <p:blipFill>
          <a:blip r:embed="rId2"/>
          <a:stretch>
            <a:fillRect/>
          </a:stretch>
        </p:blipFill>
        <p:spPr>
          <a:xfrm>
            <a:off x="1032899" y="1891728"/>
            <a:ext cx="2559182" cy="2895749"/>
          </a:xfrm>
          <a:prstGeom prst="rect">
            <a:avLst/>
          </a:prstGeom>
        </p:spPr>
      </p:pic>
      <p:sp>
        <p:nvSpPr>
          <p:cNvPr id="2" name="TextBox 1"/>
          <p:cNvSpPr txBox="1"/>
          <p:nvPr/>
        </p:nvSpPr>
        <p:spPr>
          <a:xfrm>
            <a:off x="4034597" y="1765002"/>
            <a:ext cx="4214949" cy="2554545"/>
          </a:xfrm>
          <a:prstGeom prst="rect">
            <a:avLst/>
          </a:prstGeom>
          <a:noFill/>
        </p:spPr>
        <p:txBody>
          <a:bodyPr wrap="square" rtlCol="0">
            <a:spAutoFit/>
          </a:bodyPr>
          <a:lstStyle/>
          <a:p>
            <a:r>
              <a:rPr lang="en-GB" sz="3200" dirty="0">
                <a:solidFill>
                  <a:schemeClr val="bg2">
                    <a:lumMod val="50000"/>
                  </a:schemeClr>
                </a:solidFill>
              </a:rPr>
              <a:t>@</a:t>
            </a:r>
            <a:r>
              <a:rPr lang="en-GB" sz="3200" dirty="0" err="1">
                <a:solidFill>
                  <a:schemeClr val="bg2">
                    <a:lumMod val="50000"/>
                  </a:schemeClr>
                </a:solidFill>
              </a:rPr>
              <a:t>Fur_Bi</a:t>
            </a:r>
            <a:endParaRPr lang="en-GB" sz="3200" dirty="0">
              <a:solidFill>
                <a:schemeClr val="bg2">
                  <a:lumMod val="50000"/>
                </a:schemeClr>
              </a:solidFill>
              <a:latin typeface="Segoe UI" panose="020B0502040204020203" pitchFamily="34" charset="0"/>
              <a:cs typeface="Segoe UI" panose="020B0502040204020203" pitchFamily="34" charset="0"/>
            </a:endParaRPr>
          </a:p>
          <a:p>
            <a:endParaRPr lang="en-GB" sz="3200" dirty="0">
              <a:solidFill>
                <a:schemeClr val="bg2">
                  <a:lumMod val="50000"/>
                </a:schemeClr>
              </a:solidFill>
              <a:latin typeface="Segoe UI" panose="020B0502040204020203" pitchFamily="34" charset="0"/>
              <a:cs typeface="Segoe UI" panose="020B0502040204020203" pitchFamily="34" charset="0"/>
            </a:endParaRPr>
          </a:p>
          <a:p>
            <a:r>
              <a:rPr lang="en-GB" sz="3200" dirty="0">
                <a:solidFill>
                  <a:schemeClr val="bg2">
                    <a:lumMod val="50000"/>
                  </a:schemeClr>
                </a:solidFill>
                <a:latin typeface="Segoe UI" panose="020B0502040204020203" pitchFamily="34" charset="0"/>
                <a:cs typeface="Segoe UI" panose="020B0502040204020203" pitchFamily="34" charset="0"/>
              </a:rPr>
              <a:t>bifurt@microsoft.com</a:t>
            </a:r>
          </a:p>
          <a:p>
            <a:endParaRPr lang="en-GB" sz="3200" dirty="0">
              <a:solidFill>
                <a:schemeClr val="bg2">
                  <a:lumMod val="50000"/>
                </a:schemeClr>
              </a:solidFill>
              <a:latin typeface="Segoe UI" panose="020B0502040204020203" pitchFamily="34" charset="0"/>
              <a:cs typeface="Segoe UI" panose="020B0502040204020203" pitchFamily="34" charset="0"/>
            </a:endParaRPr>
          </a:p>
          <a:p>
            <a:endParaRPr lang="en-GB" sz="3200" dirty="0">
              <a:solidFill>
                <a:schemeClr val="bg2">
                  <a:lumMod val="50000"/>
                </a:schemeClr>
              </a:solidFill>
              <a:latin typeface="Segoe UI" panose="020B0502040204020203" pitchFamily="34" charset="0"/>
              <a:cs typeface="Segoe UI" panose="020B0502040204020203" pitchFamily="34" charset="0"/>
            </a:endParaRPr>
          </a:p>
        </p:txBody>
      </p:sp>
      <p:sp>
        <p:nvSpPr>
          <p:cNvPr id="81" name="TextBox 80"/>
          <p:cNvSpPr txBox="1"/>
          <p:nvPr/>
        </p:nvSpPr>
        <p:spPr>
          <a:xfrm>
            <a:off x="4034597" y="3722600"/>
            <a:ext cx="5737456" cy="1077218"/>
          </a:xfrm>
          <a:prstGeom prst="rect">
            <a:avLst/>
          </a:prstGeom>
          <a:noFill/>
        </p:spPr>
        <p:txBody>
          <a:bodyPr wrap="square" rtlCol="0">
            <a:spAutoFit/>
          </a:bodyPr>
          <a:lstStyle/>
          <a:p>
            <a:r>
              <a:rPr lang="en-GB" sz="3200" dirty="0">
                <a:solidFill>
                  <a:schemeClr val="bg2">
                    <a:lumMod val="50000"/>
                  </a:schemeClr>
                </a:solidFill>
                <a:latin typeface="Segoe UI" panose="020B0502040204020203" pitchFamily="34" charset="0"/>
                <a:cs typeface="Segoe UI" panose="020B0502040204020203" pitchFamily="34" charset="0"/>
              </a:rPr>
              <a:t>http://furbi.azurewebsites.net/</a:t>
            </a:r>
          </a:p>
          <a:p>
            <a:endParaRPr lang="en-GB" sz="32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4014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689250" y="721606"/>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Machine Learning?</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75" y="58179"/>
            <a:ext cx="4066499" cy="2946594"/>
          </a:xfrm>
          <a:prstGeom prst="rect">
            <a:avLst/>
          </a:prstGeom>
        </p:spPr>
      </p:pic>
      <p:sp>
        <p:nvSpPr>
          <p:cNvPr id="81" name="TextBox 3"/>
          <p:cNvSpPr txBox="1"/>
          <p:nvPr/>
        </p:nvSpPr>
        <p:spPr>
          <a:xfrm>
            <a:off x="708462" y="2190932"/>
            <a:ext cx="7018686" cy="1138773"/>
          </a:xfrm>
          <a:prstGeom prst="rect">
            <a:avLst/>
          </a:prstGeom>
          <a:noFill/>
        </p:spPr>
        <p:txBody>
          <a:bodyPr wrap="square" rtlCol="0">
            <a:spAutoFit/>
          </a:bodyPr>
          <a:lstStyle/>
          <a:p>
            <a:r>
              <a:rPr lang="en-GB" sz="3200" dirty="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83" name="TextBox 5"/>
          <p:cNvSpPr txBox="1"/>
          <p:nvPr/>
        </p:nvSpPr>
        <p:spPr>
          <a:xfrm>
            <a:off x="708462" y="3767841"/>
            <a:ext cx="7018686" cy="584775"/>
          </a:xfrm>
          <a:prstGeom prst="rect">
            <a:avLst/>
          </a:prstGeom>
          <a:noFill/>
        </p:spPr>
        <p:txBody>
          <a:bodyPr wrap="square" rtlCol="0">
            <a:spAutoFit/>
          </a:bodyPr>
          <a:lstStyle/>
          <a:p>
            <a:r>
              <a:rPr lang="en-GB" sz="3200" b="1" dirty="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Tree>
    <p:extLst>
      <p:ext uri="{BB962C8B-B14F-4D97-AF65-F5344CB8AC3E}">
        <p14:creationId xmlns:p14="http://schemas.microsoft.com/office/powerpoint/2010/main" val="3898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Connector 101"/>
          <p:cNvCxnSpPr/>
          <p:nvPr/>
        </p:nvCxnSpPr>
        <p:spPr>
          <a:xfrm>
            <a:off x="5695950" y="3155950"/>
            <a:ext cx="8890" cy="19353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65797" y="2294326"/>
            <a:ext cx="3844575" cy="3042043"/>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flipV="1">
            <a:off x="2498943" y="2638974"/>
            <a:ext cx="4741377" cy="2503724"/>
          </a:xfrm>
          <a:prstGeom prst="line">
            <a:avLst/>
          </a:prstGeom>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2690299" y="5006313"/>
            <a:ext cx="0" cy="2438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092929" y="4366855"/>
            <a:ext cx="8183" cy="34633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932880" y="588067"/>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Learning?</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cxnSp>
        <p:nvCxnSpPr>
          <p:cNvPr id="100" name="Straight Connector 99"/>
          <p:cNvCxnSpPr/>
          <p:nvPr/>
        </p:nvCxnSpPr>
        <p:spPr>
          <a:xfrm flipV="1">
            <a:off x="4692227" y="3972560"/>
            <a:ext cx="1693" cy="16002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366660" y="2349235"/>
            <a:ext cx="4091362" cy="523220"/>
          </a:xfrm>
          <a:prstGeom prst="rect">
            <a:avLst/>
          </a:prstGeom>
          <a:noFill/>
        </p:spPr>
        <p:txBody>
          <a:bodyPr wrap="square" rtlCol="0">
            <a:spAutoFit/>
          </a:bodyPr>
          <a:lstStyle/>
          <a:p>
            <a:pPr algn="ctr"/>
            <a:r>
              <a:rPr lang="en-US" sz="2800" b="1" dirty="0">
                <a:solidFill>
                  <a:schemeClr val="bg2">
                    <a:lumMod val="75000"/>
                  </a:schemeClr>
                </a:solidFill>
              </a:rPr>
              <a:t>y = 4.8081x - 56.241</a:t>
            </a:r>
          </a:p>
        </p:txBody>
      </p:sp>
      <p:cxnSp>
        <p:nvCxnSpPr>
          <p:cNvPr id="109" name="Straight Connector 108"/>
          <p:cNvCxnSpPr/>
          <p:nvPr/>
        </p:nvCxnSpPr>
        <p:spPr>
          <a:xfrm flipV="1">
            <a:off x="2664899" y="2428765"/>
            <a:ext cx="4470862" cy="2845970"/>
          </a:xfrm>
          <a:prstGeom prst="line">
            <a:avLst/>
          </a:prstGeom>
          <a:ln/>
        </p:spPr>
        <p:style>
          <a:lnRef idx="3">
            <a:schemeClr val="accent2"/>
          </a:lnRef>
          <a:fillRef idx="0">
            <a:schemeClr val="accent2"/>
          </a:fillRef>
          <a:effectRef idx="2">
            <a:schemeClr val="accent2"/>
          </a:effectRef>
          <a:fontRef idx="minor">
            <a:schemeClr val="tx1"/>
          </a:fontRef>
        </p:style>
      </p:cxnSp>
      <p:sp>
        <p:nvSpPr>
          <p:cNvPr id="114" name="TextBox 113"/>
          <p:cNvSpPr txBox="1"/>
          <p:nvPr/>
        </p:nvSpPr>
        <p:spPr>
          <a:xfrm>
            <a:off x="8758669" y="2122927"/>
            <a:ext cx="3248825" cy="830997"/>
          </a:xfrm>
          <a:prstGeom prst="rect">
            <a:avLst/>
          </a:prstGeom>
          <a:noFill/>
        </p:spPr>
        <p:txBody>
          <a:bodyPr wrap="square" rtlCol="0">
            <a:spAutoFit/>
          </a:bodyPr>
          <a:lstStyle/>
          <a:p>
            <a:r>
              <a:rPr lang="en-GB" sz="4800" b="1" dirty="0">
                <a:solidFill>
                  <a:schemeClr val="bg1">
                    <a:lumMod val="50000"/>
                  </a:schemeClr>
                </a:solidFill>
              </a:rPr>
              <a:t>Y = </a:t>
            </a:r>
            <a:r>
              <a:rPr lang="en-GB" sz="4800" b="1" dirty="0" err="1">
                <a:solidFill>
                  <a:schemeClr val="bg1">
                    <a:lumMod val="50000"/>
                  </a:schemeClr>
                </a:solidFill>
              </a:rPr>
              <a:t>aX</a:t>
            </a:r>
            <a:r>
              <a:rPr lang="en-GB" sz="4800" b="1" dirty="0">
                <a:solidFill>
                  <a:schemeClr val="bg1">
                    <a:lumMod val="50000"/>
                  </a:schemeClr>
                </a:solidFill>
              </a:rPr>
              <a:t> - b</a:t>
            </a:r>
          </a:p>
        </p:txBody>
      </p:sp>
      <p:sp>
        <p:nvSpPr>
          <p:cNvPr id="115" name="Rectangle 114"/>
          <p:cNvSpPr/>
          <p:nvPr/>
        </p:nvSpPr>
        <p:spPr>
          <a:xfrm>
            <a:off x="9654313" y="2281781"/>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10826795" y="2257004"/>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Chart 16"/>
          <p:cNvGraphicFramePr/>
          <p:nvPr>
            <p:extLst>
              <p:ext uri="{D42A27DB-BD31-4B8C-83A1-F6EECF244321}">
                <p14:modId xmlns:p14="http://schemas.microsoft.com/office/powerpoint/2010/main" val="1146876083"/>
              </p:ext>
            </p:extLst>
          </p:nvPr>
        </p:nvGraphicFramePr>
        <p:xfrm>
          <a:off x="994670" y="1643524"/>
          <a:ext cx="6971521" cy="4217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229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4" grpId="0"/>
      <p:bldP spid="115" grpId="0" animBg="1"/>
      <p:bldP spid="116" grpId="0" animBg="1"/>
      <p:bldGraphic spid="1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953925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How can </a:t>
            </a: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a:t>
            </a: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bring value? </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3" name="Rounded Rectangle 2"/>
          <p:cNvSpPr/>
          <p:nvPr/>
        </p:nvSpPr>
        <p:spPr>
          <a:xfrm>
            <a:off x="3988106" y="2610998"/>
            <a:ext cx="2396274" cy="14432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52202" y="2911603"/>
            <a:ext cx="1868081" cy="830997"/>
          </a:xfrm>
          <a:prstGeom prst="rect">
            <a:avLst/>
          </a:prstGeom>
          <a:noFill/>
        </p:spPr>
        <p:txBody>
          <a:bodyPr wrap="square" rtlCol="0">
            <a:spAutoFit/>
          </a:bodyPr>
          <a:lstStyle/>
          <a:p>
            <a:pPr algn="ctr"/>
            <a:r>
              <a:rPr lang="en-GB" sz="2400" b="1" dirty="0">
                <a:solidFill>
                  <a:schemeClr val="bg1">
                    <a:lumMod val="95000"/>
                  </a:schemeClr>
                </a:solidFill>
                <a:latin typeface="Segoe UI" panose="020B0502040204020203" pitchFamily="34" charset="0"/>
                <a:cs typeface="Segoe UI" panose="020B0502040204020203" pitchFamily="34" charset="0"/>
              </a:rPr>
              <a:t>Machine </a:t>
            </a:r>
          </a:p>
          <a:p>
            <a:pPr algn="ctr"/>
            <a:r>
              <a:rPr lang="en-GB" sz="2400" b="1" dirty="0">
                <a:solidFill>
                  <a:schemeClr val="bg1">
                    <a:lumMod val="95000"/>
                  </a:schemeClr>
                </a:solidFill>
                <a:latin typeface="Segoe UI" panose="020B0502040204020203" pitchFamily="34" charset="0"/>
                <a:cs typeface="Segoe UI" panose="020B0502040204020203" pitchFamily="34" charset="0"/>
              </a:rPr>
              <a:t>Learning</a:t>
            </a:r>
          </a:p>
        </p:txBody>
      </p:sp>
      <p:sp>
        <p:nvSpPr>
          <p:cNvPr id="17" name="TextBox 16"/>
          <p:cNvSpPr txBox="1"/>
          <p:nvPr/>
        </p:nvSpPr>
        <p:spPr>
          <a:xfrm>
            <a:off x="1825051" y="3065491"/>
            <a:ext cx="1159882"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Data</a:t>
            </a:r>
          </a:p>
        </p:txBody>
      </p:sp>
      <p:sp>
        <p:nvSpPr>
          <p:cNvPr id="94" name="TextBox 93"/>
          <p:cNvSpPr txBox="1"/>
          <p:nvPr/>
        </p:nvSpPr>
        <p:spPr>
          <a:xfrm>
            <a:off x="7633564" y="3053014"/>
            <a:ext cx="1470794"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Insights</a:t>
            </a:r>
          </a:p>
        </p:txBody>
      </p:sp>
      <p:cxnSp>
        <p:nvCxnSpPr>
          <p:cNvPr id="81" name="Straight Arrow Connector 80"/>
          <p:cNvCxnSpPr>
            <a:stCxn id="17" idx="3"/>
            <a:endCxn id="3" idx="1"/>
          </p:cNvCxnSpPr>
          <p:nvPr/>
        </p:nvCxnSpPr>
        <p:spPr>
          <a:xfrm>
            <a:off x="2984933" y="3327101"/>
            <a:ext cx="1003173" cy="550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5" name="Straight Arrow Connector 84"/>
          <p:cNvCxnSpPr>
            <a:stCxn id="3" idx="3"/>
            <a:endCxn id="94" idx="1"/>
          </p:cNvCxnSpPr>
          <p:nvPr/>
        </p:nvCxnSpPr>
        <p:spPr>
          <a:xfrm flipV="1">
            <a:off x="6384380" y="3314624"/>
            <a:ext cx="1249184" cy="179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1548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Action Button: Help 79">
            <a:hlinkClick r:id="" action="ppaction://noaction" highlightClick="1"/>
          </p:cNvPr>
          <p:cNvSpPr/>
          <p:nvPr/>
        </p:nvSpPr>
        <p:spPr>
          <a:xfrm>
            <a:off x="2334677" y="1302858"/>
            <a:ext cx="5088532" cy="3622699"/>
          </a:xfrm>
          <a:prstGeom prst="actionButtonHelp">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rgbClr val="00A4EF"/>
              </a:solidFill>
            </a:endParaRPr>
          </a:p>
        </p:txBody>
      </p:sp>
      <p:sp>
        <p:nvSpPr>
          <p:cNvPr id="81" name="TextBox 80"/>
          <p:cNvSpPr txBox="1"/>
          <p:nvPr/>
        </p:nvSpPr>
        <p:spPr>
          <a:xfrm>
            <a:off x="2301379" y="4649236"/>
            <a:ext cx="5143395"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Use maths to answer questions</a:t>
            </a:r>
          </a:p>
        </p:txBody>
      </p:sp>
    </p:spTree>
    <p:extLst>
      <p:ext uri="{BB962C8B-B14F-4D97-AF65-F5344CB8AC3E}">
        <p14:creationId xmlns:p14="http://schemas.microsoft.com/office/powerpoint/2010/main" val="220615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type of 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3416320"/>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 or class C or …. class Z?</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much/How many?</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anomalous behaviour?</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are the patterns/groupings?</a:t>
            </a:r>
          </a:p>
        </p:txBody>
      </p:sp>
    </p:spTree>
    <p:extLst>
      <p:ext uri="{BB962C8B-B14F-4D97-AF65-F5344CB8AC3E}">
        <p14:creationId xmlns:p14="http://schemas.microsoft.com/office/powerpoint/2010/main" val="132588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there a face in this image or not?</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patient get lung cancer?</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Will this machine fail in the next month?</a:t>
            </a:r>
          </a:p>
          <a:p>
            <a:endParaRPr lang="en-GB" sz="2400" dirty="0">
              <a:solidFill>
                <a:schemeClr val="bg2">
                  <a:lumMod val="50000"/>
                </a:schemeClr>
              </a:solidFill>
              <a:latin typeface="Segoe UI" panose="020B0502040204020203" pitchFamily="34" charset="0"/>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Two-class/Binary classification</a:t>
            </a:r>
          </a:p>
        </p:txBody>
      </p:sp>
    </p:spTree>
    <p:extLst>
      <p:ext uri="{BB962C8B-B14F-4D97-AF65-F5344CB8AC3E}">
        <p14:creationId xmlns:p14="http://schemas.microsoft.com/office/powerpoint/2010/main" val="24379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5" y="660127"/>
            <a:ext cx="10791141" cy="707886"/>
          </a:xfrm>
          <a:prstGeom prst="rect">
            <a:avLst/>
          </a:prstGeom>
          <a:noFill/>
        </p:spPr>
        <p:txBody>
          <a:bodyPr wrap="square" rtlCol="0">
            <a:spAutoFit/>
          </a:bodyPr>
          <a:lstStyle/>
          <a:p>
            <a:pPr lvl="0">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Is this class A or class B or class C or …. class Z?</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1938992"/>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object is in this image?</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category best describes this article?</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is the sentiment of the customer comment?</a:t>
            </a:r>
          </a:p>
        </p:txBody>
      </p:sp>
      <p:sp>
        <p:nvSpPr>
          <p:cNvPr id="80" name="TextBox 79"/>
          <p:cNvSpPr txBox="1"/>
          <p:nvPr/>
        </p:nvSpPr>
        <p:spPr>
          <a:xfrm>
            <a:off x="1631582" y="4638015"/>
            <a:ext cx="6241812" cy="584775"/>
          </a:xfrm>
          <a:prstGeom prst="rect">
            <a:avLst/>
          </a:prstGeom>
          <a:noFill/>
        </p:spPr>
        <p:txBody>
          <a:bodyPr wrap="square" rtlCol="0">
            <a:spAutoFit/>
          </a:bodyPr>
          <a:lstStyle/>
          <a:p>
            <a:r>
              <a:rPr lang="en-GB" sz="3200" dirty="0">
                <a:solidFill>
                  <a:srgbClr val="0072C6"/>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Multi-class classification</a:t>
            </a:r>
          </a:p>
        </p:txBody>
      </p:sp>
    </p:spTree>
    <p:extLst>
      <p:ext uri="{BB962C8B-B14F-4D97-AF65-F5344CB8AC3E}">
        <p14:creationId xmlns:p14="http://schemas.microsoft.com/office/powerpoint/2010/main" val="28729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1007</Words>
  <Application>Microsoft Office PowerPoint</Application>
  <PresentationFormat>Widescreen</PresentationFormat>
  <Paragraphs>194</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Segoe UI Light</vt:lpstr>
      <vt:lpstr>Wingdings</vt:lpstr>
      <vt:lpstr>Office Theme</vt:lpstr>
      <vt:lpstr>Machine Learning demystified: do you ask the right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next digital transformation</dc:title>
  <dc:creator>Bianca Furtuna</dc:creator>
  <cp:lastModifiedBy>Bianca Furtuna</cp:lastModifiedBy>
  <cp:revision>42</cp:revision>
  <dcterms:created xsi:type="dcterms:W3CDTF">2016-04-27T09:10:34Z</dcterms:created>
  <dcterms:modified xsi:type="dcterms:W3CDTF">2016-06-16T13:17:20Z</dcterms:modified>
</cp:coreProperties>
</file>